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4" r:id="rId2"/>
    <p:sldId id="271" r:id="rId3"/>
    <p:sldId id="658" r:id="rId4"/>
    <p:sldId id="671" r:id="rId5"/>
    <p:sldId id="660" r:id="rId6"/>
    <p:sldId id="663" r:id="rId7"/>
    <p:sldId id="664" r:id="rId8"/>
    <p:sldId id="665" r:id="rId9"/>
    <p:sldId id="667" r:id="rId10"/>
    <p:sldId id="666" r:id="rId11"/>
    <p:sldId id="661" r:id="rId12"/>
    <p:sldId id="669" r:id="rId13"/>
    <p:sldId id="670" r:id="rId14"/>
    <p:sldId id="58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495" autoAdjust="0"/>
  </p:normalViewPr>
  <p:slideViewPr>
    <p:cSldViewPr snapToGrid="0">
      <p:cViewPr varScale="1">
        <p:scale>
          <a:sx n="94" d="100"/>
          <a:sy n="94" d="100"/>
        </p:scale>
        <p:origin x="2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2E5FB-A78A-4769-92CC-AD6AD539D6B2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81463-D3D1-440D-ADB9-EA2B83F56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8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4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76B0-6D80-0EBB-FFB1-48B37F3F4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B18B8D2-8841-3EDF-C0F5-8E7D80BB4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8F7FA6-61CE-4F48-F72F-A14B6DBD1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1D1D34-C3D6-50B3-9B4C-F36FC0BC7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66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9C063-97E5-0640-703F-18421B824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B470A8-2599-1CF8-33A6-88EF26184C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7EB925-FEB0-B3E4-0D50-1496F7C3F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55560D-56BC-6963-90AC-23641C1DD4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02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04EC1-4DCC-C919-C85F-0AD35875B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33AFDE-3511-F3F4-D568-80B6657F0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0103E41-CDD3-8D64-9EAC-F637F5428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D61958-9B99-4B3D-C7CA-2E91593AB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4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B619-EC82-D44F-F343-303F7D39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7B56FD-6E3D-A0C7-F0A5-217C8AAB34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A9F645D-2A41-69D7-F4BD-C0643E822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DC45C4-E29E-B465-30EC-8131644B7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016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06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248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648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3EBE-D51C-2E21-FFD6-9461E0FE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6D60528-70EB-CD3A-FA50-57C18A14C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D242FD5-E49F-6F12-9A66-1DE7CA3C9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4E07B8-95A7-A8FF-E07C-496DAA5649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145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7F45B-4766-49B3-5B9D-F958C47AC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E3DABA-C563-0E6A-6486-E23A040D3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1CE5E0-37C9-DA8F-7626-D70934578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FD96A-6252-8922-E0A6-76FDC1C67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75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0242-7683-1D3F-0174-D672ACE00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BA33E9-3D31-BFA5-F45A-8AA00E65F5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944C37-2ACE-3C65-25ED-A8ADDD105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遗忘门的作用是在当前时间步决定要留下多少长期信息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C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，他的数学本质是为上一个时间步传入的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$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C_{t-1}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$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赋予一个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[0,1]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之间的权重，以此来筛选掉部分旧信息。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**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在这个计算过程中，假设遗忘门赋予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$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C_{t-1}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$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的权重为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0.7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，那就是说遗忘门决定了要保留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70%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的历史信息，遗忘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30%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的历史信息，这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30%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的信息空间就可以留给全新的信息来使用。</a:t>
            </a:r>
            <a:endParaRPr lang="zh-CN" altLang="en-US" dirty="0">
              <a:solidFill>
                <a:srgbClr val="BCBEC4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40460F-6040-18E3-CEC4-BCFEBEC9F0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80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6FFC-60BD-504C-282C-94E54C6C7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07EB43-89BA-B7C2-5A59-A58804131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D3767C-5CDD-ADCB-3B63-248240B1C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CF8E6D"/>
                </a:solidFill>
                <a:effectLst/>
              </a:rPr>
              <a:t>**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输入门的作用是决定要吸纳多少新信息来融入长期记忆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C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，其数学本质是为当前时间步传入的所有信息赋予一个</a:t>
            </a:r>
            <a:r>
              <a:rPr lang="en-US" altLang="zh-CN" dirty="0">
                <a:solidFill>
                  <a:srgbClr val="CF8E6D"/>
                </a:solidFill>
                <a:effectLst/>
              </a:rPr>
              <a:t>[0,1]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之间的权重，以筛选掉部分新信息，将剩余的新信息融入长期记忆</a:t>
            </a:r>
            <a:r>
              <a:rPr lang="en-US" altLang="zh-CN" dirty="0">
                <a:solidFill>
                  <a:srgbClr val="BCBEC4"/>
                </a:solidFill>
                <a:effectLst/>
              </a:rPr>
              <a:t>C</a:t>
            </a:r>
            <a:r>
              <a:rPr lang="zh-CN" altLang="en-US" dirty="0">
                <a:solidFill>
                  <a:srgbClr val="CF8E6D"/>
                </a:solidFill>
                <a:effectLst/>
              </a:rPr>
              <a:t>**</a:t>
            </a:r>
            <a:r>
              <a:rPr lang="zh-CN" altLang="en-US" dirty="0">
                <a:solidFill>
                  <a:srgbClr val="BCBEC4"/>
                </a:solidFill>
                <a:effectLst/>
                <a:latin typeface="Courier New" panose="02070309020205020404" pitchFamily="49" charset="0"/>
              </a:rPr>
              <a:t>。</a:t>
            </a:r>
            <a:endParaRPr lang="zh-CN" altLang="en-US" dirty="0">
              <a:solidFill>
                <a:srgbClr val="BCBEC4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2E8637-4405-BB6D-6415-91E6BED4E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37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DE344-E7BC-6E16-D88B-B306368D6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0885AA-0EB1-0E38-E8DE-5F832A667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4EE8B3-B978-A32A-0976-CA69D790A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BCBEC4"/>
                </a:solidFill>
                <a:effectLst/>
              </a:rPr>
              <a:t>最后我们来到了输出门。</a:t>
            </a:r>
            <a:r>
              <a:rPr lang="zh-CN" altLang="en-US" dirty="0">
                <a:solidFill>
                  <a:srgbClr val="CF8E6D"/>
                </a:solidFill>
                <a:effectLst/>
                <a:latin typeface="JetBrains Mono"/>
              </a:rPr>
              <a:t>**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输出门的作用是从全新的长期信息</a:t>
            </a:r>
            <a:r>
              <a:rPr lang="en-US" altLang="zh-CN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en-US" altLang="zh-CN" dirty="0" err="1">
                <a:solidFill>
                  <a:srgbClr val="BCBEC4"/>
                </a:solidFill>
                <a:effectLst/>
                <a:latin typeface="JetBrains Mono"/>
              </a:rPr>
              <a:t>C_t</a:t>
            </a:r>
            <a:r>
              <a:rPr lang="en-US" altLang="zh-CN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中筛选出最适合当前时间步的短期信息，其数学本质是对已经计算好的长期信息</a:t>
            </a:r>
            <a:r>
              <a:rPr lang="en-US" altLang="zh-CN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en-US" altLang="zh-CN" dirty="0" err="1">
                <a:solidFill>
                  <a:srgbClr val="BCBEC4"/>
                </a:solidFill>
                <a:effectLst/>
                <a:latin typeface="JetBrains Mono"/>
              </a:rPr>
              <a:t>C_t</a:t>
            </a:r>
            <a:r>
              <a:rPr lang="en-US" altLang="zh-CN" dirty="0">
                <a:solidFill>
                  <a:srgbClr val="CF8E6D"/>
                </a:solidFill>
                <a:effectLst/>
                <a:latin typeface="JetBrains Mono"/>
              </a:rPr>
              <a:t>$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赋予一个</a:t>
            </a:r>
            <a:r>
              <a:rPr lang="en-US" altLang="zh-CN" dirty="0">
                <a:solidFill>
                  <a:srgbClr val="CF8E6D"/>
                </a:solidFill>
                <a:effectLst/>
                <a:latin typeface="JetBrains Mono"/>
              </a:rPr>
              <a:t>[0,1]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之间的权重，以此筛选出对当前时间步最有效的信息用于当前时间步的预测</a:t>
            </a:r>
            <a:r>
              <a:rPr lang="zh-CN" altLang="en-US" dirty="0">
                <a:solidFill>
                  <a:srgbClr val="CF8E6D"/>
                </a:solidFill>
                <a:effectLst/>
                <a:latin typeface="JetBrains Mono"/>
              </a:rPr>
              <a:t>**</a:t>
            </a:r>
            <a:r>
              <a:rPr lang="zh-CN" altLang="en-US" dirty="0">
                <a:solidFill>
                  <a:srgbClr val="BCBEC4"/>
                </a:solidFill>
                <a:effectLst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DA071A-852F-7FD2-5323-BB0BF1D89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2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2A4F3-E4C1-2D2D-C66E-B419E7E8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0912A2-AC80-631D-28E7-2DA9763B5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9ED2AF0-7D47-244E-094A-5A56B1239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接下来是我的模型在不同时间步上的结构图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C19E4-6D20-0333-B921-9BA27E30F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9CD4C-229C-42F0-9B9B-F9603723C3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996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23F4A-42ED-598D-3C5F-DE16AFBC8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885AFF-7799-3175-1AF3-786EFBF7D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E6C3BF-BFE4-41E7-8D0E-419F52F3D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BCD46-7FA6-8052-7C5D-679790DA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C5AC55-F93C-9F91-D14E-E98B2219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076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39EFDE-7CC9-0E72-1AEE-81D5FB7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B66975-D250-C2A0-6143-E1A25C556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15ACF9-FCB8-D81B-C0A9-7A4C408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8FABF-7B5C-89CA-F0AD-0F05A5B4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99B98-8DF1-F724-B09A-0B4246E6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32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3EFD622-CC0B-3B1F-E1D4-CCB53510E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AFE24E-130C-5CC9-15A5-3C51A63C3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5B9E9-EE8B-90F9-0A33-92274750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93FDA9-C04A-6D1E-2ECF-B7DDE070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2A15D-8444-ABE0-2328-EAF1EA94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61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1797D-DFE4-B6D4-4ADD-F779A734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07A26-9571-6BED-B8CC-4B0E53C2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1CBC96-992A-B1F5-398B-E01CF395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02200-965D-9444-710F-4F809ED3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4EF1B7-D585-CB27-DDD1-79FEDEB8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8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DF94E-BD7E-69FC-9D0A-43D3A9DD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9B557-A731-0C1C-B126-D93EAEDB2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421E4-FC45-3D9B-C21C-F7C33121A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71C9E-47D9-9FF0-032E-F9DA92F0B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88280-22E3-F904-CF71-247C11AE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02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28CD7-641A-4FB3-EFF5-A899954B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E4E0D4-7A56-3C95-04E8-EB55E879F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D2F9A6-2E1D-F784-45FD-70547FFAF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CC346A-C282-34D8-C7E8-F6DE3AED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406C2-DFD9-5DEF-D969-EE6EBC63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DC6168-D197-C6E7-0BA0-EE95FA11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24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12110-EFB4-CDEE-0D1B-60B45A4C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F713C7-A2E8-36B4-FB84-F997119FB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C44D8B-8B1A-912D-C15C-ECF26E6BA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7A0A18-6842-F6F8-A198-1B890833C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1E0D17-7FA2-3384-DB48-5B4FB68482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A78C61-F9AF-9D7A-44E1-7BACABCD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7D612EF-A8A1-19C1-F72A-2ED526CF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1B1B45-333B-98BC-6332-277EBAE42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92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F3380-E301-5674-86A8-74E15504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659020-67BB-7BB9-5D9C-4D68B4AE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DD441D-BCD3-56A9-E6C7-7482398E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66D353-0672-5FB7-AB67-54D09435B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766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663907-C46B-9979-B83A-F41F8CD1C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47D2EBD-FB1A-754A-B06C-AB8F7CAC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DC1DBD-5D93-22B7-AE69-B80223A1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3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38595-E66C-9AA6-0B27-F212FE559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4C5F6-184D-25FC-19D6-8EE3796FE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698FC3-EEE1-5910-90D9-6E12D3E90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491393-6DD2-C719-6E7E-2B12A000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D4318C-5816-6D10-A875-7FE066628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0D595D-6475-9409-F6A1-D783102A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62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CA7D4-B8C2-9B8A-B7B1-246898CA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09BB65-B529-6274-3F7B-6F9CA3C0E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B14B76-D35C-D506-832E-C6459292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763245-CD2A-4A85-96B7-E1AFFCFB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7E60A-145C-4AC7-0DEE-3637DF1C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56E54F-4F40-B4EC-79DA-69ACC87C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69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BA7A23-FB53-1A8D-7B92-7C910364F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5BFA5C-B075-5001-AAF1-440109AD1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5A3E8-69B5-00AB-6E1F-4D8F1F7596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1CEC6-D55F-488B-9096-C08785F232DC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E02AA6-A0CA-F64B-0509-CA9D205A7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1B6237-983C-0EC2-7D86-918AA0E63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E2BE-B6F0-456B-90EE-56F468F4D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68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4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hyperlink" Target="https://homes.esat.kuleuven.be/~smc/daisy/daisydata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7C2704-53B2-493D-AD62-16FAFD79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42000"/>
              </a:scheme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3F050D-4A98-4465-B9F1-1B1C16AC29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894" y="4611462"/>
            <a:ext cx="2214057" cy="22140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6C17A4-2320-4E4D-AB0B-41338A48D5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89" y="-19049"/>
            <a:ext cx="3199389" cy="31993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FD9EE11-01E2-4C6E-85B2-0D7AF78A997C}"/>
              </a:ext>
            </a:extLst>
          </p:cNvPr>
          <p:cNvSpPr/>
          <p:nvPr/>
        </p:nvSpPr>
        <p:spPr>
          <a:xfrm>
            <a:off x="1512887" y="32482"/>
            <a:ext cx="9144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Group 29">
            <a:extLst>
              <a:ext uri="{FF2B5EF4-FFF2-40B4-BE49-F238E27FC236}">
                <a16:creationId xmlns:a16="http://schemas.microsoft.com/office/drawing/2014/main" id="{5060B348-D997-428C-A6EA-304F480C76E6}"/>
              </a:ext>
            </a:extLst>
          </p:cNvPr>
          <p:cNvGrpSpPr>
            <a:grpSpLocks/>
          </p:cNvGrpSpPr>
          <p:nvPr/>
        </p:nvGrpSpPr>
        <p:grpSpPr bwMode="auto">
          <a:xfrm>
            <a:off x="2667001" y="2036537"/>
            <a:ext cx="8012113" cy="2538413"/>
            <a:chOff x="720" y="396"/>
            <a:chExt cx="5047" cy="1599"/>
          </a:xfrm>
        </p:grpSpPr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0F07F821-1A64-4106-9308-C9019A6CA50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1081" y="396"/>
              <a:ext cx="4686" cy="1596"/>
            </a:xfrm>
            <a:prstGeom prst="rect">
              <a:avLst/>
            </a:prstGeom>
            <a:solidFill>
              <a:srgbClr val="33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713C8F0B-3802-4D4B-B058-792DD92F97E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20" y="1419"/>
              <a:ext cx="576" cy="576"/>
            </a:xfrm>
            <a:prstGeom prst="rect">
              <a:avLst/>
            </a:prstGeom>
            <a:solidFill>
              <a:srgbClr val="3366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Rectangle 19">
            <a:extLst>
              <a:ext uri="{FF2B5EF4-FFF2-40B4-BE49-F238E27FC236}">
                <a16:creationId xmlns:a16="http://schemas.microsoft.com/office/drawing/2014/main" id="{50C24B78-B861-443B-B719-06220935269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97088" y="3928836"/>
            <a:ext cx="576262" cy="641350"/>
          </a:xfrm>
          <a:prstGeom prst="rect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189BA720-0659-464B-8678-C4CB3A353AAE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40089" y="2036536"/>
            <a:ext cx="566737" cy="636588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BF10B3B2-FF9A-4BB8-B7B7-2FE71476568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02064" y="1407886"/>
            <a:ext cx="585787" cy="635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846B5DEC-774E-4BFC-9F24-3C6D1B74D2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05239" y="2036537"/>
            <a:ext cx="585787" cy="631825"/>
          </a:xfrm>
          <a:prstGeom prst="rect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B129B4EE-4E61-4B83-B251-12D5AE3C47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65414" y="2669950"/>
            <a:ext cx="574675" cy="62547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59A7EC76-CBB0-4E47-8BD8-BA2E1C2622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40089" y="2671536"/>
            <a:ext cx="566737" cy="622300"/>
          </a:xfrm>
          <a:prstGeom prst="rect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23E51EBE-4103-4DA0-866F-66A8DE0732F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97088" y="3293837"/>
            <a:ext cx="576262" cy="644525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1BFC6FA8-802D-488E-8AA1-4D49D1C991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65413" y="3293837"/>
            <a:ext cx="576262" cy="644525"/>
          </a:xfrm>
          <a:prstGeom prst="rect">
            <a:avLst/>
          </a:prstGeom>
          <a:solidFill>
            <a:srgbClr val="66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E7ABBF52-2380-481B-9E12-6907DFE9F19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524001" y="3936774"/>
            <a:ext cx="574675" cy="633412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5E59FC-24E7-45D7-9811-EC9792967124}"/>
              </a:ext>
            </a:extLst>
          </p:cNvPr>
          <p:cNvSpPr txBox="1"/>
          <p:nvPr/>
        </p:nvSpPr>
        <p:spPr>
          <a:xfrm>
            <a:off x="3808414" y="2495786"/>
            <a:ext cx="6377673" cy="16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sz="36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LSTM</a:t>
            </a:r>
            <a:r>
              <a:rPr lang="zh-CN" altLang="en-US" sz="36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的工业过程系统辨识建模：以换热器为例</a:t>
            </a:r>
            <a:endParaRPr lang="en-US" altLang="zh-CN" sz="36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8A20B4C-A08F-485C-B446-3D7FAD4EA590}"/>
              </a:ext>
            </a:extLst>
          </p:cNvPr>
          <p:cNvSpPr txBox="1"/>
          <p:nvPr/>
        </p:nvSpPr>
        <p:spPr>
          <a:xfrm>
            <a:off x="6336792" y="4853753"/>
            <a:ext cx="4261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姓名：荆琦智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学号：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202202080616</a:t>
            </a:r>
          </a:p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课程名称：高级过程控制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5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"/>
    </mc:Choice>
    <mc:Fallback xmlns="">
      <p:transition spd="slow" advTm="6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6E5FA-5A08-3860-B90D-F57760D0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E285B8-861F-CB2C-C05C-E88B8313D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10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E60230-7210-9BDB-0F13-D06830B57DF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3 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模型验证与性能分析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12E10E-EBF1-2D52-D8C8-A10B8B7BF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76" y="940860"/>
            <a:ext cx="9676004" cy="55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3972B-03E9-E33F-AF58-4E753567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6B8AC7-F96C-EEB9-0C5B-35B3388F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11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F840DE0-B65C-9DA3-8DF4-FED0A1C594D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3 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模型验证与性能分析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F82F2C-4B73-EFA2-B7B4-7E1FE0FA6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8" r="6635"/>
          <a:stretch/>
        </p:blipFill>
        <p:spPr>
          <a:xfrm>
            <a:off x="14678" y="960120"/>
            <a:ext cx="12162644" cy="36626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1FBD757-AF56-C504-72AD-C83839F0B7D4}"/>
              </a:ext>
            </a:extLst>
          </p:cNvPr>
          <p:cNvSpPr txBox="1"/>
          <p:nvPr/>
        </p:nvSpPr>
        <p:spPr>
          <a:xfrm>
            <a:off x="4632961" y="5008482"/>
            <a:ext cx="3977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多变量 LSTM 测试集评估指标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3799C0AC-48B2-B3B5-B803-4CF642007B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473833"/>
                  </p:ext>
                </p:extLst>
              </p:nvPr>
            </p:nvGraphicFramePr>
            <p:xfrm>
              <a:off x="2788920" y="5459249"/>
              <a:ext cx="7193280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8320">
                      <a:extLst>
                        <a:ext uri="{9D8B030D-6E8A-4147-A177-3AD203B41FA5}">
                          <a16:colId xmlns:a16="http://schemas.microsoft.com/office/drawing/2014/main" val="1075829676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1527332160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2042277354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1751552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RMSE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MAE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altLang="zh-CN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7502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0.0244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0.1563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0.1244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0.9777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52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3799C0AC-48B2-B3B5-B803-4CF642007B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0473833"/>
                  </p:ext>
                </p:extLst>
              </p:nvPr>
            </p:nvGraphicFramePr>
            <p:xfrm>
              <a:off x="2788920" y="5459249"/>
              <a:ext cx="7193280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98320">
                      <a:extLst>
                        <a:ext uri="{9D8B030D-6E8A-4147-A177-3AD203B41FA5}">
                          <a16:colId xmlns:a16="http://schemas.microsoft.com/office/drawing/2014/main" val="1075829676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1527332160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2042277354"/>
                        </a:ext>
                      </a:extLst>
                    </a:gridCol>
                    <a:gridCol w="1798320">
                      <a:extLst>
                        <a:ext uri="{9D8B030D-6E8A-4147-A177-3AD203B41FA5}">
                          <a16:colId xmlns:a16="http://schemas.microsoft.com/office/drawing/2014/main" val="175155251"/>
                        </a:ext>
                      </a:extLst>
                    </a:gridCol>
                  </a:tblGrid>
                  <a:tr h="371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RMSE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中宋" panose="02010600040101010101" pitchFamily="2" charset="-122"/>
                              <a:ea typeface="华文中宋" panose="02010600040101010101" pitchFamily="2" charset="-122"/>
                            </a:rPr>
                            <a:t>MAE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中宋" panose="02010600040101010101" pitchFamily="2" charset="-122"/>
                            <a:ea typeface="华文中宋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300678" t="-8065" r="-1356" b="-1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7502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0.0244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0.1563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0.1244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0.9777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1552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0137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1EC8-5BE3-EB4C-3792-D9948F04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85366-39B5-64DC-CA3B-A03EC5C3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12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A15F6B4-5722-37A5-8B6C-CC0EB957E9A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4 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对比实验与分析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2EF707A-43FF-9491-95D3-68DC3CC76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722677"/>
                  </p:ext>
                </p:extLst>
              </p:nvPr>
            </p:nvGraphicFramePr>
            <p:xfrm>
              <a:off x="1709420" y="2190906"/>
              <a:ext cx="9118600" cy="2974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3720">
                      <a:extLst>
                        <a:ext uri="{9D8B030D-6E8A-4147-A177-3AD203B41FA5}">
                          <a16:colId xmlns:a16="http://schemas.microsoft.com/office/drawing/2014/main" val="365739703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2650997544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2707098489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3693612205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4069841303"/>
                        </a:ext>
                      </a:extLst>
                    </a:gridCol>
                  </a:tblGrid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模型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RMSE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MAE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8736562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MLP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0.963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0.3103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0.2373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0.9122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5202193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LSTM-Q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0.1496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0.3868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0.3066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0.8636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173428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LSTM-TH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0.2430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0.4929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0.4092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0.7784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6221579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LSTM-Q-TH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0.0244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0.1563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0.1244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0.9777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734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22EF707A-43FF-9491-95D3-68DC3CC764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7722677"/>
                  </p:ext>
                </p:extLst>
              </p:nvPr>
            </p:nvGraphicFramePr>
            <p:xfrm>
              <a:off x="1709420" y="2190906"/>
              <a:ext cx="9118600" cy="2974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23720">
                      <a:extLst>
                        <a:ext uri="{9D8B030D-6E8A-4147-A177-3AD203B41FA5}">
                          <a16:colId xmlns:a16="http://schemas.microsoft.com/office/drawing/2014/main" val="365739703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2650997544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2707098489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3693612205"/>
                        </a:ext>
                      </a:extLst>
                    </a:gridCol>
                    <a:gridCol w="1823720">
                      <a:extLst>
                        <a:ext uri="{9D8B030D-6E8A-4147-A177-3AD203B41FA5}">
                          <a16:colId xmlns:a16="http://schemas.microsoft.com/office/drawing/2014/main" val="4069841303"/>
                        </a:ext>
                      </a:extLst>
                    </a:gridCol>
                  </a:tblGrid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模型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RMSE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MAE</a:t>
                          </a:r>
                          <a:endParaRPr lang="zh-CN" altLang="en-US" b="0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003" t="-4082" r="-669" b="-40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8736562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MLP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0.963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0.3103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0.2373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0.9122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5202193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LSTM-Q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0.1496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0.3868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0.3066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0.8636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2173428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LSTM-TH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0.2430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0.4929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0.4092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0.7784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6221579"/>
                      </a:ext>
                    </a:extLst>
                  </a:tr>
                  <a:tr h="5948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华文楷体" panose="02010600040101010101" pitchFamily="2" charset="-122"/>
                              <a:ea typeface="华文楷体" panose="02010600040101010101" pitchFamily="2" charset="-122"/>
                            </a:rPr>
                            <a:t>LSTM-Q-TH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华文楷体" panose="02010600040101010101" pitchFamily="2" charset="-122"/>
                            <a:ea typeface="华文楷体" panose="02010600040101010101" pitchFamily="2" charset="-122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0.0244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0.1563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0.1244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a:t>0.9777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573443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93A3A79C-DAC6-D881-8E82-C0693F16C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3500" r="8417" b="6500"/>
          <a:stretch/>
        </p:blipFill>
        <p:spPr>
          <a:xfrm>
            <a:off x="553722" y="124619"/>
            <a:ext cx="11257780" cy="2283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25AD68-000D-7E9D-73C5-28C774673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r="8250" b="4500"/>
          <a:stretch/>
        </p:blipFill>
        <p:spPr>
          <a:xfrm>
            <a:off x="624841" y="4450081"/>
            <a:ext cx="11186661" cy="2297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9D5F28-5790-31B8-7F58-72C0ED98A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9" t="3499" r="8167" b="4834"/>
          <a:stretch/>
        </p:blipFill>
        <p:spPr>
          <a:xfrm>
            <a:off x="553722" y="2407920"/>
            <a:ext cx="11257781" cy="21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5F648-C31F-0B24-26E9-2677E9133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9BAC9-E7F3-07B5-A2C0-92E0CA4C2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13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F502DD5-6A75-546B-0504-AA162F0D2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5 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附录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5B6AF2-6862-053B-A130-9EE4D0606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054" y="5916563"/>
            <a:ext cx="1006014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  <a:miter lim="800000"/>
          </a:ln>
        </p:spPr>
        <p:txBody>
          <a:bodyPr wrap="square">
            <a:spAutoFit/>
          </a:bodyPr>
          <a:lstStyle>
            <a:lvl1pPr marL="342900" indent="-3429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dirty="0"/>
              <a:t>完整代码请见</a:t>
            </a:r>
            <a:r>
              <a:rPr lang="en-US" altLang="zh-CN" sz="1600" dirty="0" err="1"/>
              <a:t>Github</a:t>
            </a:r>
            <a:r>
              <a:rPr lang="zh-CN" altLang="en-US" sz="1600" dirty="0"/>
              <a:t>：https://github.com/qizhiJing/Course-Design-for-Advanced-Process-Control-2025.git</a:t>
            </a: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26B8E817-B993-5EB4-6B1D-14583160B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631971"/>
              </p:ext>
            </p:extLst>
          </p:nvPr>
        </p:nvGraphicFramePr>
        <p:xfrm>
          <a:off x="6757829" y="176410"/>
          <a:ext cx="5053013" cy="5672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8129092" imgH="8716812" progId="Word.Document.8">
                  <p:embed/>
                </p:oleObj>
              </mc:Choice>
              <mc:Fallback>
                <p:oleObj name="Document" r:id="rId4" imgW="8129092" imgH="871681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7829" y="176410"/>
                        <a:ext cx="5053013" cy="5672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C061A30F-5D7B-3225-5F17-7A1D1E1048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575050"/>
              </p:ext>
            </p:extLst>
          </p:nvPr>
        </p:nvGraphicFramePr>
        <p:xfrm>
          <a:off x="1573054" y="161049"/>
          <a:ext cx="5184775" cy="5924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7738478" imgH="8850008" progId="Word.Document.8">
                  <p:embed/>
                </p:oleObj>
              </mc:Choice>
              <mc:Fallback>
                <p:oleObj name="Document" r:id="rId6" imgW="7738478" imgH="8850008" progId="Word.Document.8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C061A30F-5D7B-3225-5F17-7A1D1E1048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054" y="161049"/>
                        <a:ext cx="5184775" cy="5924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677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34351" y="1962002"/>
            <a:ext cx="7523298" cy="24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谢谢！</a:t>
            </a:r>
            <a:endParaRPr lang="en-US" altLang="zh-CN" sz="5400" b="1" dirty="0">
              <a:solidFill>
                <a:schemeClr val="accent1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chemeClr val="accent1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感谢的老师聆听！</a:t>
            </a:r>
            <a:endParaRPr lang="zh-CN" altLang="en-US" sz="5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1AC2-6790-4C02-B745-00D67B81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14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5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0D20DFF-FD46-4A90-AB05-0BD97B40C5BB}"/>
              </a:ext>
            </a:extLst>
          </p:cNvPr>
          <p:cNvGrpSpPr/>
          <p:nvPr/>
        </p:nvGrpSpPr>
        <p:grpSpPr>
          <a:xfrm>
            <a:off x="3444084" y="1715195"/>
            <a:ext cx="5662609" cy="530225"/>
            <a:chOff x="1966913" y="1114425"/>
            <a:chExt cx="5662609" cy="530225"/>
          </a:xfrm>
        </p:grpSpPr>
        <p:sp>
          <p:nvSpPr>
            <p:cNvPr id="25" name="Line 46">
              <a:extLst>
                <a:ext uri="{FF2B5EF4-FFF2-40B4-BE49-F238E27FC236}">
                  <a16:creationId xmlns:a16="http://schemas.microsoft.com/office/drawing/2014/main" id="{5302FAB5-604A-4C7B-AD2A-0C8DF548F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799" y="1568449"/>
              <a:ext cx="5419723" cy="6669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26" name="Group 47">
              <a:extLst>
                <a:ext uri="{FF2B5EF4-FFF2-40B4-BE49-F238E27FC236}">
                  <a16:creationId xmlns:a16="http://schemas.microsoft.com/office/drawing/2014/main" id="{3E18C4D5-4C33-41A4-8882-AB3FFAF7B8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913" y="1462088"/>
              <a:ext cx="182562" cy="182562"/>
              <a:chOff x="1239" y="1515"/>
              <a:chExt cx="115" cy="115"/>
            </a:xfrm>
          </p:grpSpPr>
          <p:sp>
            <p:nvSpPr>
              <p:cNvPr id="27" name="AutoShape 48">
                <a:extLst>
                  <a:ext uri="{FF2B5EF4-FFF2-40B4-BE49-F238E27FC236}">
                    <a16:creationId xmlns:a16="http://schemas.microsoft.com/office/drawing/2014/main" id="{22329419-F31F-4B81-BFF1-E0C680FE5CB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28" name="AutoShape 49">
                <a:extLst>
                  <a:ext uri="{FF2B5EF4-FFF2-40B4-BE49-F238E27FC236}">
                    <a16:creationId xmlns:a16="http://schemas.microsoft.com/office/drawing/2014/main" id="{02E75D24-D961-4A44-8DCD-3A56FF43F0B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33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29" name="Text Box 50">
              <a:extLst>
                <a:ext uri="{FF2B5EF4-FFF2-40B4-BE49-F238E27FC236}">
                  <a16:creationId xmlns:a16="http://schemas.microsoft.com/office/drawing/2014/main" id="{4668728E-269F-4166-97D0-0BA483398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763" y="1114425"/>
              <a:ext cx="340349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1. </a:t>
              </a:r>
              <a:r>
                <a:rPr lang="zh-CN" altLang="en-US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工业过程的选取与数据集介绍</a:t>
              </a:r>
              <a:endPara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51">
            <a:extLst>
              <a:ext uri="{FF2B5EF4-FFF2-40B4-BE49-F238E27FC236}">
                <a16:creationId xmlns:a16="http://schemas.microsoft.com/office/drawing/2014/main" id="{A067D683-7523-40C9-B6C0-915ABC8ADF08}"/>
              </a:ext>
            </a:extLst>
          </p:cNvPr>
          <p:cNvGrpSpPr>
            <a:grpSpLocks/>
          </p:cNvGrpSpPr>
          <p:nvPr/>
        </p:nvGrpSpPr>
        <p:grpSpPr bwMode="auto">
          <a:xfrm>
            <a:off x="3453248" y="3500411"/>
            <a:ext cx="5662613" cy="530225"/>
            <a:chOff x="1239" y="1296"/>
            <a:chExt cx="3567" cy="334"/>
          </a:xfrm>
        </p:grpSpPr>
        <p:sp>
          <p:nvSpPr>
            <p:cNvPr id="31" name="Line 52">
              <a:extLst>
                <a:ext uri="{FF2B5EF4-FFF2-40B4-BE49-F238E27FC236}">
                  <a16:creationId xmlns:a16="http://schemas.microsoft.com/office/drawing/2014/main" id="{85B62C02-9F11-4012-92B6-7E9F5C455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582"/>
              <a:ext cx="341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D3E813B5-F8AE-4773-9CC3-F031AB4F56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34" name="AutoShape 54">
                <a:extLst>
                  <a:ext uri="{FF2B5EF4-FFF2-40B4-BE49-F238E27FC236}">
                    <a16:creationId xmlns:a16="http://schemas.microsoft.com/office/drawing/2014/main" id="{7A9A9932-5E59-4F43-B30B-63E46D34EA1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35" name="AutoShape 55">
                <a:extLst>
                  <a:ext uri="{FF2B5EF4-FFF2-40B4-BE49-F238E27FC236}">
                    <a16:creationId xmlns:a16="http://schemas.microsoft.com/office/drawing/2014/main" id="{ECFF2D3A-BE9D-498F-B179-112EBA5232B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33" name="Text Box 56">
              <a:extLst>
                <a:ext uri="{FF2B5EF4-FFF2-40B4-BE49-F238E27FC236}">
                  <a16:creationId xmlns:a16="http://schemas.microsoft.com/office/drawing/2014/main" id="{FEFFBE2F-94E5-4CE2-9586-01E002C0E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7" y="1296"/>
              <a:ext cx="156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3. </a:t>
              </a:r>
              <a:r>
                <a:rPr lang="zh-CN" altLang="en-US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模型验证与性能分析</a:t>
              </a:r>
              <a:endPara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8" name="标题 1">
            <a:extLst>
              <a:ext uri="{FF2B5EF4-FFF2-40B4-BE49-F238E27FC236}">
                <a16:creationId xmlns:a16="http://schemas.microsoft.com/office/drawing/2014/main" id="{FF7E79C9-C3A0-489A-B399-FA816588CDB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03390" y="347663"/>
            <a:ext cx="29354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algn="ctr">
              <a:defRPr/>
            </a:pP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DA7887-D076-4DC5-9044-22BFDD6C4E70}"/>
              </a:ext>
            </a:extLst>
          </p:cNvPr>
          <p:cNvGrpSpPr/>
          <p:nvPr/>
        </p:nvGrpSpPr>
        <p:grpSpPr>
          <a:xfrm>
            <a:off x="3453250" y="2552228"/>
            <a:ext cx="5662611" cy="530225"/>
            <a:chOff x="1966913" y="2608098"/>
            <a:chExt cx="5662611" cy="530225"/>
          </a:xfrm>
        </p:grpSpPr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72B35447-0A46-455F-B69A-FE69A8F29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9800" y="3062122"/>
              <a:ext cx="5419724" cy="14405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0" name="Group 47">
              <a:extLst>
                <a:ext uri="{FF2B5EF4-FFF2-40B4-BE49-F238E27FC236}">
                  <a16:creationId xmlns:a16="http://schemas.microsoft.com/office/drawing/2014/main" id="{ACA2A4C2-5764-46E8-9510-DFB1595D1B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6913" y="2955761"/>
              <a:ext cx="182562" cy="182562"/>
              <a:chOff x="1239" y="1515"/>
              <a:chExt cx="115" cy="115"/>
            </a:xfrm>
          </p:grpSpPr>
          <p:sp>
            <p:nvSpPr>
              <p:cNvPr id="51" name="AutoShape 48">
                <a:extLst>
                  <a:ext uri="{FF2B5EF4-FFF2-40B4-BE49-F238E27FC236}">
                    <a16:creationId xmlns:a16="http://schemas.microsoft.com/office/drawing/2014/main" id="{DEBA17BD-180D-44BC-8E87-9B65157BC4F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2" name="AutoShape 49">
                <a:extLst>
                  <a:ext uri="{FF2B5EF4-FFF2-40B4-BE49-F238E27FC236}">
                    <a16:creationId xmlns:a16="http://schemas.microsoft.com/office/drawing/2014/main" id="{C5B81008-837F-409A-8421-792DC7D702D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3366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3" name="Text Box 50">
              <a:extLst>
                <a:ext uri="{FF2B5EF4-FFF2-40B4-BE49-F238E27FC236}">
                  <a16:creationId xmlns:a16="http://schemas.microsoft.com/office/drawing/2014/main" id="{FEDBE451-07C8-49C2-A3FF-A56D83245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8863" y="2608098"/>
              <a:ext cx="19046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2. </a:t>
              </a:r>
              <a:r>
                <a:rPr lang="en-US" altLang="zh-CN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LSTM</a:t>
              </a:r>
              <a:r>
                <a:rPr lang="zh-CN" altLang="en-US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Times New Roman" panose="02020603050405020304" pitchFamily="18" charset="0"/>
                </a:rPr>
                <a:t>网络架构</a:t>
              </a:r>
              <a:endParaRPr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1">
            <a:extLst>
              <a:ext uri="{FF2B5EF4-FFF2-40B4-BE49-F238E27FC236}">
                <a16:creationId xmlns:a16="http://schemas.microsoft.com/office/drawing/2014/main" id="{1CFE69BE-FEB8-4931-8E50-3549BAB928E5}"/>
              </a:ext>
            </a:extLst>
          </p:cNvPr>
          <p:cNvGrpSpPr>
            <a:grpSpLocks/>
          </p:cNvGrpSpPr>
          <p:nvPr/>
        </p:nvGrpSpPr>
        <p:grpSpPr bwMode="auto">
          <a:xfrm>
            <a:off x="3444080" y="4405305"/>
            <a:ext cx="5662613" cy="509588"/>
            <a:chOff x="1239" y="1309"/>
            <a:chExt cx="3567" cy="321"/>
          </a:xfrm>
        </p:grpSpPr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87E50E2E-C006-4A9B-8619-52E3E4A1B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582"/>
              <a:ext cx="341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56" name="Group 53">
              <a:extLst>
                <a:ext uri="{FF2B5EF4-FFF2-40B4-BE49-F238E27FC236}">
                  <a16:creationId xmlns:a16="http://schemas.microsoft.com/office/drawing/2014/main" id="{D7618A3D-22AF-44AB-AED2-BD53C44F72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58" name="AutoShape 54">
                <a:extLst>
                  <a:ext uri="{FF2B5EF4-FFF2-40B4-BE49-F238E27FC236}">
                    <a16:creationId xmlns:a16="http://schemas.microsoft.com/office/drawing/2014/main" id="{BA64D409-5D82-4463-AC94-84D6208CDB2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59" name="AutoShape 55">
                <a:extLst>
                  <a:ext uri="{FF2B5EF4-FFF2-40B4-BE49-F238E27FC236}">
                    <a16:creationId xmlns:a16="http://schemas.microsoft.com/office/drawing/2014/main" id="{D7CFA59F-9E07-4708-A0A2-28A5B4400E1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57" name="Text Box 56">
              <a:extLst>
                <a:ext uri="{FF2B5EF4-FFF2-40B4-BE49-F238E27FC236}">
                  <a16:creationId xmlns:a16="http://schemas.microsoft.com/office/drawing/2014/main" id="{C9F3FF93-20F2-491B-B7D5-E268FF395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5" y="1309"/>
              <a:ext cx="130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4. </a:t>
              </a:r>
              <a:r>
                <a:rPr lang="zh-CN" altLang="en-US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对比试验与分析</a:t>
              </a:r>
              <a:endPara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0073E5-9F45-4655-9398-355C9978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2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" name="Group 51">
            <a:extLst>
              <a:ext uri="{FF2B5EF4-FFF2-40B4-BE49-F238E27FC236}">
                <a16:creationId xmlns:a16="http://schemas.microsoft.com/office/drawing/2014/main" id="{39EFA8E0-FDCA-8E76-8DC4-D67CC167BC2E}"/>
              </a:ext>
            </a:extLst>
          </p:cNvPr>
          <p:cNvGrpSpPr>
            <a:grpSpLocks/>
          </p:cNvGrpSpPr>
          <p:nvPr/>
        </p:nvGrpSpPr>
        <p:grpSpPr bwMode="auto">
          <a:xfrm>
            <a:off x="3406269" y="5323473"/>
            <a:ext cx="5662613" cy="509588"/>
            <a:chOff x="1239" y="1309"/>
            <a:chExt cx="3567" cy="321"/>
          </a:xfrm>
        </p:grpSpPr>
        <p:sp>
          <p:nvSpPr>
            <p:cNvPr id="5" name="Line 52">
              <a:extLst>
                <a:ext uri="{FF2B5EF4-FFF2-40B4-BE49-F238E27FC236}">
                  <a16:creationId xmlns:a16="http://schemas.microsoft.com/office/drawing/2014/main" id="{F3F54445-D653-1F50-225C-C9884B6C61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582"/>
              <a:ext cx="3414" cy="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grpSp>
          <p:nvGrpSpPr>
            <p:cNvPr id="7" name="Group 53">
              <a:extLst>
                <a:ext uri="{FF2B5EF4-FFF2-40B4-BE49-F238E27FC236}">
                  <a16:creationId xmlns:a16="http://schemas.microsoft.com/office/drawing/2014/main" id="{EF278325-0EA3-D87A-D836-0ED6A0BB5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9" name="AutoShape 54">
                <a:extLst>
                  <a:ext uri="{FF2B5EF4-FFF2-40B4-BE49-F238E27FC236}">
                    <a16:creationId xmlns:a16="http://schemas.microsoft.com/office/drawing/2014/main" id="{79A8B5E5-5E56-0A8C-A954-DCD4CEC138D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  <p:sp>
            <p:nvSpPr>
              <p:cNvPr id="10" name="AutoShape 55">
                <a:extLst>
                  <a:ext uri="{FF2B5EF4-FFF2-40B4-BE49-F238E27FC236}">
                    <a16:creationId xmlns:a16="http://schemas.microsoft.com/office/drawing/2014/main" id="{E474DA9E-8BD8-44D9-134A-98B00BA27AB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6699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kern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p:grpSp>
        <p:sp>
          <p:nvSpPr>
            <p:cNvPr id="8" name="Text Box 56">
              <a:extLst>
                <a:ext uri="{FF2B5EF4-FFF2-40B4-BE49-F238E27FC236}">
                  <a16:creationId xmlns:a16="http://schemas.microsoft.com/office/drawing/2014/main" id="{6A788B7F-0C4D-4B38-7F32-A90827303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15" y="1309"/>
              <a:ext cx="11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5. </a:t>
              </a:r>
              <a:r>
                <a:rPr lang="zh-CN" altLang="en-US" b="1" kern="0" dirty="0">
                  <a:solidFill>
                    <a:srgbClr val="00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附录（代码）</a:t>
              </a:r>
              <a:endParaRPr lang="en-US" altLang="zh-CN" b="1" kern="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2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"/>
    </mc:Choice>
    <mc:Fallback xmlns="">
      <p:transition spd="slow" advTm="10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2A750B-273B-484A-88AA-E5C635D8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3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511F7F-1689-D7F7-6337-00DF89EC32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8" r="5824" b="4255"/>
          <a:stretch/>
        </p:blipFill>
        <p:spPr>
          <a:xfrm>
            <a:off x="2987084" y="2976937"/>
            <a:ext cx="6563272" cy="328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152CE8A-7383-FCE3-B23C-B48D6E2E848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工业过程的选取与数据集介绍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465BC4-F65D-40C1-65E3-42A4B99BF5C6}"/>
              </a:ext>
            </a:extLst>
          </p:cNvPr>
          <p:cNvSpPr txBox="1"/>
          <p:nvPr/>
        </p:nvSpPr>
        <p:spPr>
          <a:xfrm>
            <a:off x="731520" y="938532"/>
            <a:ext cx="11074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液</a:t>
            </a:r>
            <a:r>
              <a:rPr lang="en-US" altLang="zh-CN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饱和蒸汽换热器（</a:t>
            </a:r>
            <a:r>
              <a:rPr lang="en-US" altLang="zh-CN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Heat Exchanger</a:t>
            </a:r>
            <a:r>
              <a:rPr lang="zh-CN" altLang="en-US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HE</a:t>
            </a:r>
            <a:r>
              <a:rPr lang="zh-CN" altLang="en-US" sz="2400" b="1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24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是一种在工业生产中广泛应用的热交换设备，常用于化工、能源、食品加工等领域，用于在不同介质之间高效传递热量。在该过程中，液体通过铜管流动，与铜管外部的加压饱和蒸汽进行热交换，从而实现对液体的加热。该设备结构紧凑、传热效率高，特别适合用于对温度控制要求较高的连续加热工艺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280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A6C0-AA5A-F6A3-BBF9-FBD488253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6285-4F23-66C8-8039-45081ECBD5D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1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工业过程的选取与数据集介绍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1501E9-329F-8D62-B0D2-EE562BC0B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77" y="4134343"/>
            <a:ext cx="7347483" cy="193918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  <a:miter lim="800000"/>
          </a:ln>
        </p:spPr>
        <p:txBody>
          <a:bodyPr wrap="square">
            <a:spAutoFit/>
          </a:bodyPr>
          <a:lstStyle>
            <a:lvl1pPr marL="342900" indent="-3429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fontAlgn="base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参考文献：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fontAlgn="base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AutoNum type="arabicPeriod"/>
              <a:defRPr/>
            </a:pPr>
            <a:r>
              <a:rPr lang="zh-CN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Bittanti and L. Piroddi, "Nonlinear identification and control of a heat exchanger: a neural network approach", Journal of the Franklin Institute, 1996.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 fontAlgn="base">
              <a:lnSpc>
                <a:spcPts val="1950"/>
              </a:lnSpc>
              <a:spcBef>
                <a:spcPts val="600"/>
              </a:spcBef>
              <a:spcAft>
                <a:spcPts val="600"/>
              </a:spcAft>
              <a:buAutoNum type="arabicPeriod"/>
              <a:defRPr/>
            </a:pP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L. Piroddi, Neural Networks for Nonlinear Predictive Control. Ph.D. Thesis, Politecnico di Milano (in Italian), 1995.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4F10F0-00A0-D075-6870-ECA92716F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677" y="1004848"/>
            <a:ext cx="7347483" cy="296126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70C0"/>
            </a:solidFill>
            <a:miter lim="800000"/>
          </a:ln>
        </p:spPr>
        <p:txBody>
          <a:bodyPr wrap="square">
            <a:spAutoFit/>
          </a:bodyPr>
          <a:lstStyle>
            <a:lvl1pPr marL="342900" indent="-3429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数据集：</a:t>
            </a: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[97-002] Liquid-saturated steam heat exchanger </a:t>
            </a:r>
            <a:r>
              <a:rPr lang="zh-CN" altLang="en-US" sz="14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400" dirty="0" err="1">
                <a:hlinkClick r:id="rId4"/>
              </a:rPr>
              <a:t>DaISy</a:t>
            </a:r>
            <a:r>
              <a:rPr lang="en-US" altLang="zh-CN" sz="1400" dirty="0">
                <a:hlinkClick r:id="rId4"/>
              </a:rPr>
              <a:t>: The Datasets</a:t>
            </a:r>
            <a:r>
              <a:rPr lang="zh-CN" altLang="en-US" sz="14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工艺过程：饱和蒸汽加热换热器（</a:t>
            </a: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SISO</a:t>
            </a: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采样时间：</a:t>
            </a: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秒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采样点数：</a:t>
            </a: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4000</a:t>
            </a: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输入变量：液体流速（</a:t>
            </a:r>
            <a:r>
              <a:rPr lang="en-US" altLang="zh-CN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输出变量：出口温度（</a:t>
            </a:r>
            <a:r>
              <a:rPr lang="en-US" altLang="zh-CN" sz="1800" i="0" dirty="0" err="1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th</a:t>
            </a: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800" i="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预测目标：基于当前液体流速和前一段时刻的温度预测当前出口的温度</a:t>
            </a:r>
            <a:endParaRPr lang="en-US" altLang="zh-CN" sz="1800" i="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B189785-75A2-41E8-3D8B-BD0369B69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10928" r="10284" b="15289"/>
          <a:stretch/>
        </p:blipFill>
        <p:spPr>
          <a:xfrm>
            <a:off x="8138160" y="1490980"/>
            <a:ext cx="3738880" cy="387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A60D-AA0C-E856-8541-5DD5A83B2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12364-E844-1A29-F625-2E967C0C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4680" y="6407150"/>
            <a:ext cx="2743200" cy="365125"/>
          </a:xfrm>
        </p:spPr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5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BF23368-6F65-2D20-E263-3784269EDBA3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 LSTM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网络架构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82FFBA7-2C0D-4BF0-E100-C2658966D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5404"/>
          <a:stretch/>
        </p:blipFill>
        <p:spPr bwMode="auto">
          <a:xfrm>
            <a:off x="1532651" y="1172402"/>
            <a:ext cx="8374857" cy="404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CE5343-5C62-F7E0-192D-B10170F42BFA}"/>
              </a:ext>
            </a:extLst>
          </p:cNvPr>
          <p:cNvSpPr/>
          <p:nvPr/>
        </p:nvSpPr>
        <p:spPr>
          <a:xfrm>
            <a:off x="2326640" y="3007360"/>
            <a:ext cx="1412240" cy="185928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7824026-BCC3-6C07-7978-9E38879BE16E}"/>
              </a:ext>
            </a:extLst>
          </p:cNvPr>
          <p:cNvSpPr/>
          <p:nvPr/>
        </p:nvSpPr>
        <p:spPr>
          <a:xfrm>
            <a:off x="6939280" y="2336800"/>
            <a:ext cx="2001520" cy="2529840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F7B2A38-8B0A-0D3E-2370-5FE37D1A4DE9}"/>
              </a:ext>
            </a:extLst>
          </p:cNvPr>
          <p:cNvSpPr/>
          <p:nvPr/>
        </p:nvSpPr>
        <p:spPr>
          <a:xfrm>
            <a:off x="3810000" y="3007360"/>
            <a:ext cx="2428239" cy="1859280"/>
          </a:xfrm>
          <a:prstGeom prst="round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F980234-7163-D6A8-BAF2-7D9B04BFCB98}"/>
              </a:ext>
            </a:extLst>
          </p:cNvPr>
          <p:cNvSpPr/>
          <p:nvPr/>
        </p:nvSpPr>
        <p:spPr>
          <a:xfrm>
            <a:off x="2773681" y="2194560"/>
            <a:ext cx="3190240" cy="527811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64E26C4-5B4F-3F2C-731A-79E7E9978197}"/>
              </a:ext>
            </a:extLst>
          </p:cNvPr>
          <p:cNvCxnSpPr>
            <a:stCxn id="5" idx="2"/>
          </p:cNvCxnSpPr>
          <p:nvPr/>
        </p:nvCxnSpPr>
        <p:spPr>
          <a:xfrm flipH="1">
            <a:off x="3027680" y="4866640"/>
            <a:ext cx="5080" cy="57912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3888EF6-D552-9D33-9FE2-529D1A72834B}"/>
              </a:ext>
            </a:extLst>
          </p:cNvPr>
          <p:cNvCxnSpPr/>
          <p:nvPr/>
        </p:nvCxnSpPr>
        <p:spPr>
          <a:xfrm flipH="1">
            <a:off x="5024119" y="4881880"/>
            <a:ext cx="5080" cy="57912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5765EEC-8A03-65A4-8B66-E71FAD39394E}"/>
              </a:ext>
            </a:extLst>
          </p:cNvPr>
          <p:cNvCxnSpPr>
            <a:cxnSpLocks/>
          </p:cNvCxnSpPr>
          <p:nvPr/>
        </p:nvCxnSpPr>
        <p:spPr>
          <a:xfrm>
            <a:off x="8940800" y="3601720"/>
            <a:ext cx="7010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4A6496C-9651-8035-6D93-97D3E4CCB84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368801" y="1498600"/>
            <a:ext cx="0" cy="695960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E84FA49-D475-8295-781B-BCA11CA7C59D}"/>
              </a:ext>
            </a:extLst>
          </p:cNvPr>
          <p:cNvSpPr txBox="1"/>
          <p:nvPr/>
        </p:nvSpPr>
        <p:spPr>
          <a:xfrm>
            <a:off x="2304574" y="5445760"/>
            <a:ext cx="183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Forget Gate</a:t>
            </a:r>
            <a:endParaRPr lang="zh-CN" altLang="en-US" sz="2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8B4434-8497-AC44-EB4D-C42500878507}"/>
              </a:ext>
            </a:extLst>
          </p:cNvPr>
          <p:cNvSpPr txBox="1"/>
          <p:nvPr/>
        </p:nvSpPr>
        <p:spPr>
          <a:xfrm>
            <a:off x="9641841" y="3370887"/>
            <a:ext cx="183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Output Gate</a:t>
            </a:r>
            <a:endParaRPr lang="zh-CN" altLang="en-US" sz="24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BB6FD52-6A9E-4C4D-B19A-8423AB950E8D}"/>
              </a:ext>
            </a:extLst>
          </p:cNvPr>
          <p:cNvSpPr txBox="1"/>
          <p:nvPr/>
        </p:nvSpPr>
        <p:spPr>
          <a:xfrm>
            <a:off x="4326095" y="5476240"/>
            <a:ext cx="1964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Input Gate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D8BBCD-9166-0AEC-E70B-7791FDD5FD3B}"/>
              </a:ext>
            </a:extLst>
          </p:cNvPr>
          <p:cNvSpPr txBox="1"/>
          <p:nvPr/>
        </p:nvSpPr>
        <p:spPr>
          <a:xfrm>
            <a:off x="3738880" y="1031240"/>
            <a:ext cx="1488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Cell State</a:t>
            </a:r>
            <a:endParaRPr lang="zh-CN" altLang="en-US" sz="2400" b="1" dirty="0">
              <a:solidFill>
                <a:srgbClr val="00B05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4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4F19C-B60F-86B5-610B-02500BAE5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E26BCD-4AC3-40C8-FB11-475EF0E6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6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B5E0FD2-87D2-F51E-9767-BB534F350F2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LSTM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网络架构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——Forget Gate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B03EC6-95E2-EA9E-A2D5-A6BC3A78E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503"/>
          <a:stretch/>
        </p:blipFill>
        <p:spPr>
          <a:xfrm>
            <a:off x="6868160" y="1875789"/>
            <a:ext cx="4099214" cy="338709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42198D4-584E-907E-CBFE-588FD5B193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t="10091" r="26405" b="6539"/>
          <a:stretch/>
        </p:blipFill>
        <p:spPr bwMode="auto">
          <a:xfrm>
            <a:off x="518508" y="1875788"/>
            <a:ext cx="6187092" cy="388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83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E8651-2E17-18F1-C755-9E3AEE395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102B75-83CF-509A-6714-2E0F57A17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7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620C5A7-4481-7810-A564-4D4B484EEE4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LSTM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网络架构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——Input Gate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72274B-7ACF-5CA1-5F6B-C87F5008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237"/>
          <a:stretch/>
        </p:blipFill>
        <p:spPr>
          <a:xfrm>
            <a:off x="7091679" y="1918684"/>
            <a:ext cx="4708209" cy="302063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A4D9E93-941E-E442-A685-EA0EE4A108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11204" r="26196" b="12987"/>
          <a:stretch/>
        </p:blipFill>
        <p:spPr bwMode="auto">
          <a:xfrm>
            <a:off x="392112" y="1867619"/>
            <a:ext cx="6268720" cy="36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70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E5B5B-6658-C269-0EDD-19D63718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A608E3-9E0D-0A88-B088-D974AD50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8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882982-CCED-3487-C419-2442D4F3028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2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LSTM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网络架构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——Output Gate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EFC1B9-CDC3-2E90-C32D-05F38A2168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452" t="8426" r="1407" b="10383"/>
          <a:stretch/>
        </p:blipFill>
        <p:spPr>
          <a:xfrm>
            <a:off x="6800215" y="2021840"/>
            <a:ext cx="5049520" cy="281432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A3AF1D2-09E1-1569-C726-3E31371A1F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49"/>
          <a:stretch/>
        </p:blipFill>
        <p:spPr bwMode="auto">
          <a:xfrm>
            <a:off x="0" y="1285875"/>
            <a:ext cx="680021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8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6CCEC-6CEF-2B22-2216-30B5834A2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E4EFA-B4F0-E986-501C-1281BAA9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2FC68-B66B-400E-90DF-91C9BD3D9024}" type="slidenum">
              <a:rPr lang="zh-CN" altLang="en-US" smtClean="0">
                <a:latin typeface="华文楷体" panose="02010600040101010101" pitchFamily="2" charset="-122"/>
                <a:ea typeface="华文楷体" panose="02010600040101010101" pitchFamily="2" charset="-122"/>
              </a:rPr>
              <a:pPr/>
              <a:t>9</a:t>
            </a:fld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/13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E5827B-BE3D-2E62-E3CB-B604F3CB070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179389" y="347663"/>
            <a:ext cx="6089331" cy="4889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9768" tIns="49884" rIns="99768" bIns="49884"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0" kern="120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26720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85280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27952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706245" algn="r" rtl="0" fontAlgn="base">
              <a:spcBef>
                <a:spcPct val="0"/>
              </a:spcBef>
              <a:spcAft>
                <a:spcPct val="0"/>
              </a:spcAft>
              <a:defRPr sz="350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lvl="0" defTabSz="914400">
              <a:defRPr/>
            </a:pP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3  </a:t>
            </a:r>
            <a:r>
              <a:rPr lang="zh-CN" altLang="en-US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模型验证与性能分析</a:t>
            </a:r>
            <a:r>
              <a:rPr lang="en-US" altLang="zh-CN" sz="2800" b="1" dirty="0">
                <a:solidFill>
                  <a:srgbClr val="004D86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004D86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F9E195-52EE-6874-95B0-7FBB2CA05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047483"/>
              </p:ext>
            </p:extLst>
          </p:nvPr>
        </p:nvGraphicFramePr>
        <p:xfrm>
          <a:off x="8610600" y="1526035"/>
          <a:ext cx="3469640" cy="4270976"/>
        </p:xfrm>
        <a:graphic>
          <a:graphicData uri="http://schemas.openxmlformats.org/drawingml/2006/table">
            <a:tbl>
              <a:tblPr/>
              <a:tblGrid>
                <a:gridCol w="1734820">
                  <a:extLst>
                    <a:ext uri="{9D8B030D-6E8A-4147-A177-3AD203B41FA5}">
                      <a16:colId xmlns:a16="http://schemas.microsoft.com/office/drawing/2014/main" val="3059415014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3242251085"/>
                    </a:ext>
                  </a:extLst>
                </a:gridCol>
              </a:tblGrid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参数名称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115086"/>
                  </a:ext>
                </a:extLst>
              </a:tr>
              <a:tr h="560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输入特征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q(t), </a:t>
                      </a:r>
                      <a:r>
                        <a:rPr lang="en-US" sz="1500" b="0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th</a:t>
                      </a:r>
                      <a:r>
                        <a:rPr 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(t-1)（</a:t>
                      </a:r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共</a:t>
                      </a:r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维）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441354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输出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 err="1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th</a:t>
                      </a:r>
                      <a:r>
                        <a:rPr 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(t)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059576"/>
                  </a:ext>
                </a:extLst>
              </a:tr>
              <a:tr h="560087"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LSTM</a:t>
                      </a:r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隐藏单元数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677667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最大训练轮数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299008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初始学习率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0.005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884015"/>
                  </a:ext>
                </a:extLst>
              </a:tr>
              <a:tr h="560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学习率调度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每</a:t>
                      </a:r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100</a:t>
                      </a:r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轮下降</a:t>
                      </a:r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481360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梯度阈值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699326"/>
                  </a:ext>
                </a:extLst>
              </a:tr>
              <a:tr h="33843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优化器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Adam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8585736"/>
                  </a:ext>
                </a:extLst>
              </a:tr>
              <a:tr h="560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训练</a:t>
                      </a:r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-</a:t>
                      </a:r>
                      <a:r>
                        <a:rPr lang="zh-CN" altLang="en-US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测试划分比例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0" dirty="0"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70%-30%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59338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B327B76-7C84-5581-A8CD-FF360B57D626}"/>
              </a:ext>
            </a:extLst>
          </p:cNvPr>
          <p:cNvSpPr txBox="1"/>
          <p:nvPr/>
        </p:nvSpPr>
        <p:spPr>
          <a:xfrm>
            <a:off x="9095564" y="1218258"/>
            <a:ext cx="27154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训练参数设置</a:t>
            </a:r>
            <a:endParaRPr lang="zh-CN" altLang="en-US" sz="16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33368E-4888-09BB-B69B-0B0AD5388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" y="1372146"/>
            <a:ext cx="8582634" cy="43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512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JihOBK67UWwFVSxuqgTAQ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773</Words>
  <Application>Microsoft Office PowerPoint</Application>
  <PresentationFormat>宽屏</PresentationFormat>
  <Paragraphs>124</Paragraphs>
  <Slides>14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JetBrains Mono</vt:lpstr>
      <vt:lpstr>等线</vt:lpstr>
      <vt:lpstr>等线 Light</vt:lpstr>
      <vt:lpstr>华文楷体</vt:lpstr>
      <vt:lpstr>华文中宋</vt:lpstr>
      <vt:lpstr>Arial</vt:lpstr>
      <vt:lpstr>Cambria Math</vt:lpstr>
      <vt:lpstr>Courier New</vt:lpstr>
      <vt:lpstr>Times New Roman</vt:lpstr>
      <vt:lpstr>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Cheese</dc:creator>
  <cp:lastModifiedBy>Cheese</cp:lastModifiedBy>
  <cp:revision>6</cp:revision>
  <dcterms:created xsi:type="dcterms:W3CDTF">2025-05-22T13:03:16Z</dcterms:created>
  <dcterms:modified xsi:type="dcterms:W3CDTF">2025-06-03T14:27:53Z</dcterms:modified>
</cp:coreProperties>
</file>